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317" r:id="rId4"/>
    <p:sldId id="310" r:id="rId5"/>
    <p:sldId id="311" r:id="rId6"/>
    <p:sldId id="312" r:id="rId7"/>
    <p:sldId id="313" r:id="rId8"/>
    <p:sldId id="306" r:id="rId9"/>
    <p:sldId id="294" r:id="rId10"/>
    <p:sldId id="334" r:id="rId11"/>
    <p:sldId id="304" r:id="rId12"/>
    <p:sldId id="308" r:id="rId13"/>
    <p:sldId id="309" r:id="rId14"/>
    <p:sldId id="298" r:id="rId15"/>
    <p:sldId id="305" r:id="rId16"/>
    <p:sldId id="316" r:id="rId17"/>
    <p:sldId id="318" r:id="rId18"/>
    <p:sldId id="332" r:id="rId19"/>
    <p:sldId id="331" r:id="rId20"/>
    <p:sldId id="320" r:id="rId21"/>
    <p:sldId id="321" r:id="rId22"/>
    <p:sldId id="330" r:id="rId23"/>
    <p:sldId id="319" r:id="rId24"/>
    <p:sldId id="323" r:id="rId25"/>
    <p:sldId id="335" r:id="rId26"/>
    <p:sldId id="324" r:id="rId27"/>
    <p:sldId id="325" r:id="rId28"/>
    <p:sldId id="336" r:id="rId29"/>
    <p:sldId id="327" r:id="rId30"/>
    <p:sldId id="326" r:id="rId31"/>
    <p:sldId id="328" r:id="rId32"/>
    <p:sldId id="3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79020" autoAdjust="0"/>
  </p:normalViewPr>
  <p:slideViewPr>
    <p:cSldViewPr snapToGrid="0">
      <p:cViewPr varScale="1">
        <p:scale>
          <a:sx n="75" d="100"/>
          <a:sy n="75" d="100"/>
        </p:scale>
        <p:origin x="77" y="29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2T11:06:51.5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484 1,'-5'0,"-7"0,-7 0,-6 0,-3 0,-19 0,-12 0,-1 0,4 0,6 0,7 0,0 0,6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2AFCF-D6F5-4728-946C-FB5A6A2EC24D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6CC48-A98B-46D2-A920-CEC1553D29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59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Who wants to use regex!?</a:t>
            </a:r>
          </a:p>
          <a:p>
            <a:r>
              <a:rPr lang="en-AU" dirty="0"/>
              <a:t>Middle click hold drag to multiline easier in </a:t>
            </a:r>
            <a:r>
              <a:rPr lang="en-AU" dirty="0" err="1"/>
              <a:t>VSCode</a:t>
            </a:r>
            <a:r>
              <a:rPr lang="en-AU" dirty="0"/>
              <a:t>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5328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794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223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689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65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183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Laptop coding is infinitely easier!</a:t>
            </a:r>
          </a:p>
          <a:p>
            <a:endParaRPr lang="en-AU" dirty="0"/>
          </a:p>
          <a:p>
            <a:r>
              <a:rPr lang="en-AU" dirty="0"/>
              <a:t>Much more intuitive! Commands make sense! Shortcuts make sense…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724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10:40m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84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18:40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03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23:40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1367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38:40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32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43:40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724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46:40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99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6CC48-A98B-46D2-A920-CEC1553D294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96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46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42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2365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143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499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6108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244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46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47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3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382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87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5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93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7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768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D1E39-3BAB-42F1-AF0F-E55749229C9F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2B8AF30-179C-45E3-B727-BA6FE81F32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872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www.viemu.com/vi-vim-cheat-sheet.gi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victor.kuo1@sydney.edu.a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-adventures.com/" TargetMode="External"/><Relationship Id="rId2" Type="http://schemas.openxmlformats.org/officeDocument/2006/relationships/hyperlink" Target="https://www.youtube.com/channel/UC8ENHE5xdFSwx71u3fDH5Xw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         go </a:t>
            </a:r>
            <a:r>
              <a:rPr lang="en-AU" dirty="0" err="1"/>
              <a:t>brrr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5175896"/>
            <a:ext cx="8915399" cy="593611"/>
          </a:xfrm>
        </p:spPr>
        <p:txBody>
          <a:bodyPr>
            <a:normAutofit/>
          </a:bodyPr>
          <a:lstStyle/>
          <a:p>
            <a:r>
              <a:rPr lang="en-AU" sz="2400" dirty="0"/>
              <a:t>Victor Kuo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0A2EE0-9C10-4730-BB49-25D76056A829}"/>
              </a:ext>
            </a:extLst>
          </p:cNvPr>
          <p:cNvSpPr txBox="1">
            <a:spLocks/>
          </p:cNvSpPr>
          <p:nvPr/>
        </p:nvSpPr>
        <p:spPr>
          <a:xfrm>
            <a:off x="2589213" y="5472704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1026" name="Picture 2" descr="Vim (text editor) - Wikipedia">
            <a:extLst>
              <a:ext uri="{FF2B5EF4-FFF2-40B4-BE49-F238E27FC236}">
                <a16:creationId xmlns:a16="http://schemas.microsoft.com/office/drawing/2014/main" id="{A7DAEEFD-60BF-4DF8-B697-557B32C2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3066457"/>
            <a:ext cx="1708150" cy="171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F9966-865A-4338-8C69-C07238E9D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933" y="1305844"/>
            <a:ext cx="4335707" cy="42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3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7738-AA07-4405-A117-B197D94D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F428C-B60F-46EB-908C-D27F53F00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CF04-0E82-4B55-B0C0-0F02B2FB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22" y="169174"/>
            <a:ext cx="6541602" cy="6519651"/>
          </a:xfrm>
          <a:prstGeom prst="rect">
            <a:avLst/>
          </a:prstGeom>
        </p:spPr>
      </p:pic>
      <p:pic>
        <p:nvPicPr>
          <p:cNvPr id="6" name="Picture 2" descr="Vim (text editor) - Wikipedia">
            <a:extLst>
              <a:ext uri="{FF2B5EF4-FFF2-40B4-BE49-F238E27FC236}">
                <a16:creationId xmlns:a16="http://schemas.microsoft.com/office/drawing/2014/main" id="{B3CD746A-DFF7-41AB-AAD2-90EA1767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06" y="472431"/>
            <a:ext cx="2931054" cy="29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sual Studio Code - Wikipedia">
            <a:extLst>
              <a:ext uri="{FF2B5EF4-FFF2-40B4-BE49-F238E27FC236}">
                <a16:creationId xmlns:a16="http://schemas.microsoft.com/office/drawing/2014/main" id="{A1EA0C4E-7CFE-45CF-A2FB-042025DD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46" y="3551945"/>
            <a:ext cx="863375" cy="8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tom Text Editor PNG - Atom Text Editor Icon, Atom Text Editor Logo, Atom  Text Editor Mac Os On Vm, Atom Text Editor Mac, Atom Text Editor Python  Console. - CleanPNG / KissPNG">
            <a:extLst>
              <a:ext uri="{FF2B5EF4-FFF2-40B4-BE49-F238E27FC236}">
                <a16:creationId xmlns:a16="http://schemas.microsoft.com/office/drawing/2014/main" id="{FAFEF85D-1645-452C-ABF2-87B287BF4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85" y="3563571"/>
            <a:ext cx="923775" cy="9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Notepad | HTML &amp; CSS Wiki | Fandom">
            <a:extLst>
              <a:ext uri="{FF2B5EF4-FFF2-40B4-BE49-F238E27FC236}">
                <a16:creationId xmlns:a16="http://schemas.microsoft.com/office/drawing/2014/main" id="{8EBDB99D-3A35-4109-8560-563ECE72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348" y="3500734"/>
            <a:ext cx="909564" cy="9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ownload IntelliJ IDEA: The Capable &amp; Ergonomic Java IDE by JetBrains">
            <a:extLst>
              <a:ext uri="{FF2B5EF4-FFF2-40B4-BE49-F238E27FC236}">
                <a16:creationId xmlns:a16="http://schemas.microsoft.com/office/drawing/2014/main" id="{3062BAA7-379D-47A3-A485-BE7645FE4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09" y="5351041"/>
            <a:ext cx="909564" cy="9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Google Logo Background png download - 500*500 - Free Transparent Eclipse  png Download. - CleanPNG / KissPNG">
            <a:extLst>
              <a:ext uri="{FF2B5EF4-FFF2-40B4-BE49-F238E27FC236}">
                <a16:creationId xmlns:a16="http://schemas.microsoft.com/office/drawing/2014/main" id="{73EFCBE3-243E-4ADD-A5FF-862106FB9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03232"/>
            <a:ext cx="1174523" cy="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Sublime Text Text Editor MacOS Source Code Editor, PNG, 512x512px, Sublime  Text, Brand, Comment, Computer Software,">
            <a:extLst>
              <a:ext uri="{FF2B5EF4-FFF2-40B4-BE49-F238E27FC236}">
                <a16:creationId xmlns:a16="http://schemas.microsoft.com/office/drawing/2014/main" id="{76FEFAEF-163B-48B8-A7AA-103FEADF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939" y="4524474"/>
            <a:ext cx="1179285" cy="73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Notepad++">
            <a:extLst>
              <a:ext uri="{FF2B5EF4-FFF2-40B4-BE49-F238E27FC236}">
                <a16:creationId xmlns:a16="http://schemas.microsoft.com/office/drawing/2014/main" id="{6D67F803-B20C-4E4F-9F16-81BE6C62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82" y="5391086"/>
            <a:ext cx="863375" cy="7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E26E3F70-6EAD-456A-8206-C6450173D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280" y="4538127"/>
            <a:ext cx="738659" cy="73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43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E30A2-1E22-4686-95C5-81015D6E2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04" y="0"/>
            <a:ext cx="5345723" cy="6858000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F3ABE0-8D59-4D84-8468-00F46B4BB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97" y="0"/>
            <a:ext cx="3297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045C-C94A-40D8-AD0B-5BE0C212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367" y="3154245"/>
            <a:ext cx="8911687" cy="1280890"/>
          </a:xfrm>
        </p:spPr>
        <p:txBody>
          <a:bodyPr/>
          <a:lstStyle/>
          <a:p>
            <a:r>
              <a:rPr lang="en-AU" dirty="0"/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328464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300F4A-BB46-4028-8452-1419DC4F22A1}"/>
              </a:ext>
            </a:extLst>
          </p:cNvPr>
          <p:cNvSpPr txBox="1"/>
          <p:nvPr/>
        </p:nvSpPr>
        <p:spPr>
          <a:xfrm>
            <a:off x="2574524" y="5903650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http://www.viemu.com/vi-vim-cheat-sheet.gif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693CAD-1880-4AA9-98FD-1A3A3FD8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744" y="47602"/>
            <a:ext cx="8282512" cy="58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2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y I love Vim: It's the lesser-known features that make it so amazing | by  Amit Kulkarni | freeCodeCamp.org | Medium">
            <a:extLst>
              <a:ext uri="{FF2B5EF4-FFF2-40B4-BE49-F238E27FC236}">
                <a16:creationId xmlns:a16="http://schemas.microsoft.com/office/drawing/2014/main" id="{1134A4A5-0A6F-474A-924D-196562839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59" y="1024094"/>
            <a:ext cx="6413081" cy="48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EA6B09-D3A2-46FF-888C-492C95271E99}"/>
              </a:ext>
            </a:extLst>
          </p:cNvPr>
          <p:cNvSpPr txBox="1"/>
          <p:nvPr/>
        </p:nvSpPr>
        <p:spPr>
          <a:xfrm>
            <a:off x="5330579" y="492853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Exiting vim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D7E871-6C4B-4AD0-83B9-8AE5D1971461}"/>
                  </a:ext>
                </a:extLst>
              </p14:cNvPr>
              <p14:cNvContentPartPr/>
              <p14:nvPr/>
            </p14:nvContentPartPr>
            <p14:xfrm>
              <a:off x="5210120" y="5113204"/>
              <a:ext cx="17460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D7E871-6C4B-4AD0-83B9-8AE5D19714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1120" y="5104564"/>
                <a:ext cx="192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8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18EE-2F07-4BB5-83DC-0BADA8C2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goal tonight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374C-7F79-4BFC-9CBD-AFB7A9F8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85" y="1559830"/>
            <a:ext cx="4565630" cy="50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71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95BA-7999-445D-8743-A137F440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get the most out of this talk…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DE2D-53B2-454A-9409-1CCD8B88B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70400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Sit back, relax, and enjoy!</a:t>
            </a:r>
          </a:p>
          <a:p>
            <a:endParaRPr lang="en-AU" sz="2400" dirty="0"/>
          </a:p>
          <a:p>
            <a:r>
              <a:rPr lang="en-AU" sz="2400" dirty="0"/>
              <a:t>The goal is to give you guys exposure, to let you know what is out there.</a:t>
            </a:r>
          </a:p>
          <a:p>
            <a:endParaRPr lang="en-AU" sz="2400" dirty="0"/>
          </a:p>
          <a:p>
            <a:r>
              <a:rPr lang="en-AU" sz="2400" dirty="0"/>
              <a:t>Feel free to download these slides afterwards and try it out on your own </a:t>
            </a:r>
            <a:r>
              <a:rPr lang="en-AU" sz="2400" dirty="0">
                <a:sym typeface="Wingdings" panose="05000000000000000000" pitchFamily="2" charset="2"/>
              </a:rPr>
              <a:t>.</a:t>
            </a:r>
          </a:p>
          <a:p>
            <a:endParaRPr lang="en-AU" sz="2400" dirty="0">
              <a:sym typeface="Wingdings" panose="05000000000000000000" pitchFamily="2" charset="2"/>
            </a:endParaRPr>
          </a:p>
          <a:p>
            <a:r>
              <a:rPr lang="en-AU" sz="2400" dirty="0">
                <a:sym typeface="Wingdings" panose="05000000000000000000" pitchFamily="2" charset="2"/>
              </a:rPr>
              <a:t>Taking notes or following along will drain you too quickly and you’ll miss what is really important! (</a:t>
            </a:r>
            <a:r>
              <a:rPr lang="en-AU" sz="2400" dirty="0" err="1">
                <a:sym typeface="Wingdings" panose="05000000000000000000" pitchFamily="2" charset="2"/>
              </a:rPr>
              <a:t>imo</a:t>
            </a:r>
            <a:r>
              <a:rPr lang="en-AU" sz="2400" dirty="0">
                <a:sym typeface="Wingdings" panose="05000000000000000000" pitchFamily="2" charset="2"/>
              </a:rPr>
              <a:t> at least)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59393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045C-C94A-40D8-AD0B-5BE0C212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367" y="3154245"/>
            <a:ext cx="8911687" cy="1280890"/>
          </a:xfrm>
        </p:spPr>
        <p:txBody>
          <a:bodyPr/>
          <a:lstStyle/>
          <a:p>
            <a:r>
              <a:rPr lang="en-AU" dirty="0"/>
              <a:t>Let’s actually get started…!</a:t>
            </a:r>
          </a:p>
        </p:txBody>
      </p:sp>
    </p:spTree>
    <p:extLst>
      <p:ext uri="{BB962C8B-B14F-4D97-AF65-F5344CB8AC3E}">
        <p14:creationId xmlns:p14="http://schemas.microsoft.com/office/powerpoint/2010/main" val="312694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53B811-1A16-4623-A49B-EECADB6D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672" y="0"/>
            <a:ext cx="4792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4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2309-C33A-4EBE-A709-BDE11DB6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592" y="2788555"/>
            <a:ext cx="9678097" cy="1280890"/>
          </a:xfrm>
        </p:spPr>
        <p:txBody>
          <a:bodyPr/>
          <a:lstStyle/>
          <a:p>
            <a:r>
              <a:rPr lang="en-AU" dirty="0"/>
              <a:t>A great way to practise… Vim-be-good</a:t>
            </a:r>
          </a:p>
        </p:txBody>
      </p:sp>
    </p:spTree>
    <p:extLst>
      <p:ext uri="{BB962C8B-B14F-4D97-AF65-F5344CB8AC3E}">
        <p14:creationId xmlns:p14="http://schemas.microsoft.com/office/powerpoint/2010/main" val="185972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68" y="2009176"/>
            <a:ext cx="2993632" cy="3231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5202" y="528391"/>
            <a:ext cx="8911687" cy="1280890"/>
          </a:xfrm>
        </p:spPr>
        <p:txBody>
          <a:bodyPr/>
          <a:lstStyle/>
          <a:p>
            <a:r>
              <a:rPr lang="en-AU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489" y="1518082"/>
            <a:ext cx="8915400" cy="5225899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AU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Year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Engineering (Space Mechatronics) + Science (Physics + Comp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Sci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victor.kuo1@sydney.edu.au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Interned at 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Optiver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 (2019/20) and Atlassian (2020/21). 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Tutor INFO1110, ENGG1810, MTRX1705</a:t>
            </a:r>
          </a:p>
          <a:p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Languages: (In my order of preference!)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Python 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HTML/CSS/</a:t>
            </a:r>
            <a:r>
              <a:rPr lang="en-AU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/TypeScript (Web dev)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C++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Assembly</a:t>
            </a:r>
          </a:p>
          <a:p>
            <a:pPr marL="0" indent="0">
              <a:buNone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Feel free to ask me anything!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1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14A5-A8BE-4F48-B445-BA4F078B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 minute break!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56EC-3B84-4ED6-AEEC-014C0342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0"/>
            <a:ext cx="8915400" cy="3777622"/>
          </a:xfrm>
        </p:spPr>
        <p:txBody>
          <a:bodyPr>
            <a:normAutofit/>
          </a:bodyPr>
          <a:lstStyle/>
          <a:p>
            <a:r>
              <a:rPr lang="en-AU" sz="3600" dirty="0"/>
              <a:t>First 5 people can try VIM-BE-GOOD!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40063-6B16-42F1-8FDE-9D38FEBF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37" y="2546549"/>
            <a:ext cx="575390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26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08F7-188D-4BC9-85E1-04C7810C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103" y="3073799"/>
            <a:ext cx="8911687" cy="1280890"/>
          </a:xfrm>
        </p:spPr>
        <p:txBody>
          <a:bodyPr/>
          <a:lstStyle/>
          <a:p>
            <a:r>
              <a:rPr lang="en-AU" dirty="0"/>
              <a:t>More complex Vim…</a:t>
            </a:r>
          </a:p>
        </p:txBody>
      </p:sp>
    </p:spTree>
    <p:extLst>
      <p:ext uri="{BB962C8B-B14F-4D97-AF65-F5344CB8AC3E}">
        <p14:creationId xmlns:p14="http://schemas.microsoft.com/office/powerpoint/2010/main" val="84307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14A5-A8BE-4F48-B445-BA4F078B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 minute break!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56EC-3B84-4ED6-AEEC-014C0342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0"/>
            <a:ext cx="8915400" cy="3777622"/>
          </a:xfrm>
        </p:spPr>
        <p:txBody>
          <a:bodyPr>
            <a:normAutofit/>
          </a:bodyPr>
          <a:lstStyle/>
          <a:p>
            <a:r>
              <a:rPr lang="en-AU" sz="3600" dirty="0"/>
              <a:t>Next 5 people can try VIM-BE-GOOD!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40063-6B16-42F1-8FDE-9D38FEBF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37" y="2546549"/>
            <a:ext cx="575390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3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8A4C-AF5F-40F8-BAE2-42C1E8EF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85443"/>
            <a:ext cx="8911687" cy="1280890"/>
          </a:xfrm>
        </p:spPr>
        <p:txBody>
          <a:bodyPr/>
          <a:lstStyle/>
          <a:p>
            <a:r>
              <a:rPr lang="en-AU" dirty="0"/>
              <a:t>Tips before learning Vim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F3819-1904-4272-B115-013FB7414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0800"/>
            <a:ext cx="8915400" cy="55372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Remap caps lock to be ctrl</a:t>
            </a:r>
          </a:p>
          <a:p>
            <a:pPr marL="914400" lvl="1" indent="-514350"/>
            <a:r>
              <a:rPr lang="en-AU" sz="1800" dirty="0"/>
              <a:t>Your fingers will thank you for this!</a:t>
            </a:r>
            <a:br>
              <a:rPr lang="en-AU" sz="2600" dirty="0"/>
            </a:br>
            <a:endParaRPr lang="en-AU" sz="26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Remap leader to space</a:t>
            </a:r>
          </a:p>
          <a:p>
            <a:pPr marL="914400" lvl="1" indent="-514350"/>
            <a:r>
              <a:rPr lang="en-AU" sz="1800" dirty="0"/>
              <a:t>Leader is the prefix to a lot of your user defined commands.</a:t>
            </a:r>
            <a:br>
              <a:rPr lang="en-AU" sz="2600" dirty="0"/>
            </a:br>
            <a:endParaRPr lang="en-AU" sz="26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Increase the key repeat rate</a:t>
            </a:r>
          </a:p>
          <a:p>
            <a:pPr marL="914400" lvl="1" indent="-514350"/>
            <a:r>
              <a:rPr lang="en-AU" sz="1800" dirty="0"/>
              <a:t>You don’t want to be here for years, right?</a:t>
            </a:r>
            <a:r>
              <a:rPr lang="en-AU" sz="2600" dirty="0"/>
              <a:t> </a:t>
            </a:r>
            <a:br>
              <a:rPr lang="en-AU" sz="2600" dirty="0"/>
            </a:br>
            <a:endParaRPr lang="en-AU" sz="26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Decrease the key repeat delay (to start the repeat)</a:t>
            </a:r>
          </a:p>
          <a:p>
            <a:pPr marL="914400" lvl="1" indent="-514350"/>
            <a:r>
              <a:rPr lang="en-AU" sz="1800" dirty="0"/>
              <a:t>Same as above… lol. </a:t>
            </a:r>
          </a:p>
          <a:p>
            <a:pPr marL="914400" lvl="1" indent="-514350"/>
            <a:endParaRPr lang="en-AU" sz="1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Don’t get banished from SYNCS (unbind the arrow keys if you’re tempted!</a:t>
            </a:r>
          </a:p>
        </p:txBody>
      </p:sp>
    </p:spTree>
    <p:extLst>
      <p:ext uri="{BB962C8B-B14F-4D97-AF65-F5344CB8AC3E}">
        <p14:creationId xmlns:p14="http://schemas.microsoft.com/office/powerpoint/2010/main" val="41778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C48E-F975-427C-8B96-14668E60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17A7-1947-4A64-B6DB-4E707E6A4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Recommended: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junegunn</a:t>
            </a:r>
            <a:r>
              <a:rPr lang="en-AU" sz="1700" dirty="0"/>
              <a:t>/</a:t>
            </a:r>
            <a:r>
              <a:rPr lang="en-AU" sz="1700" dirty="0" err="1"/>
              <a:t>fzf</a:t>
            </a:r>
            <a:r>
              <a:rPr lang="en-AU" sz="1700" dirty="0"/>
              <a:t>', { 'do': { -&gt; </a:t>
            </a:r>
            <a:r>
              <a:rPr lang="en-AU" sz="1700" dirty="0" err="1"/>
              <a:t>fzf#install</a:t>
            </a:r>
            <a:r>
              <a:rPr lang="en-AU" sz="1700" dirty="0"/>
              <a:t>()  }  } " fuzzy find 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junegunn</a:t>
            </a:r>
            <a:r>
              <a:rPr lang="en-AU" sz="1700" dirty="0"/>
              <a:t>/</a:t>
            </a:r>
            <a:r>
              <a:rPr lang="en-AU" sz="1700" dirty="0" err="1"/>
              <a:t>fzf.vim</a:t>
            </a:r>
            <a:r>
              <a:rPr lang="en-AU" sz="1700" dirty="0"/>
              <a:t>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morhetz</a:t>
            </a:r>
            <a:r>
              <a:rPr lang="en-AU" sz="1700" dirty="0"/>
              <a:t>/</a:t>
            </a:r>
            <a:r>
              <a:rPr lang="en-AU" sz="1700" dirty="0" err="1"/>
              <a:t>gruvbox</a:t>
            </a:r>
            <a:r>
              <a:rPr lang="en-AU" sz="1700" dirty="0"/>
              <a:t>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tpope</a:t>
            </a:r>
            <a:r>
              <a:rPr lang="en-AU" sz="1700" dirty="0"/>
              <a:t>/vim-commentary' 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preservim</a:t>
            </a:r>
            <a:r>
              <a:rPr lang="en-AU" sz="1700" dirty="0"/>
              <a:t>/</a:t>
            </a:r>
            <a:r>
              <a:rPr lang="en-AU" sz="1700" dirty="0" err="1"/>
              <a:t>nerdtree</a:t>
            </a:r>
            <a:r>
              <a:rPr lang="en-AU" sz="1700" dirty="0"/>
              <a:t>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tpope</a:t>
            </a:r>
            <a:r>
              <a:rPr lang="en-AU" sz="1700" dirty="0"/>
              <a:t>/vim-surround'</a:t>
            </a:r>
          </a:p>
          <a:p>
            <a:pPr lvl="1"/>
            <a:r>
              <a:rPr lang="en-AU" sz="1700" dirty="0"/>
              <a:t>Plug '</a:t>
            </a:r>
            <a:r>
              <a:rPr lang="en-AU" sz="1700" dirty="0" err="1"/>
              <a:t>jiangmiao</a:t>
            </a:r>
            <a:r>
              <a:rPr lang="en-AU" sz="1700" dirty="0"/>
              <a:t>/auto-pairs'</a:t>
            </a:r>
          </a:p>
          <a:p>
            <a:pPr lvl="1"/>
            <a:endParaRPr lang="en-AU" sz="1700" dirty="0"/>
          </a:p>
          <a:p>
            <a:pPr lvl="1"/>
            <a:r>
              <a:rPr lang="en-AU" sz="1700" dirty="0"/>
              <a:t>&lt;your language syntax highlighter&gt;</a:t>
            </a:r>
          </a:p>
          <a:p>
            <a:pPr lvl="1"/>
            <a:r>
              <a:rPr lang="en-AU" sz="1700" dirty="0"/>
              <a:t>&lt;</a:t>
            </a:r>
            <a:r>
              <a:rPr lang="en-AU" sz="1700" dirty="0" err="1"/>
              <a:t>Intellisense</a:t>
            </a:r>
            <a:r>
              <a:rPr lang="en-AU" sz="1700" dirty="0"/>
              <a:t> recommend COC&gt;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3615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90BD-14FF-4279-8AC9-16318954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634" y="2788555"/>
            <a:ext cx="8911687" cy="1280890"/>
          </a:xfrm>
        </p:spPr>
        <p:txBody>
          <a:bodyPr/>
          <a:lstStyle/>
          <a:p>
            <a:r>
              <a:rPr lang="en-AU" dirty="0"/>
              <a:t>Other niceties… </a:t>
            </a:r>
          </a:p>
        </p:txBody>
      </p:sp>
    </p:spTree>
    <p:extLst>
      <p:ext uri="{BB962C8B-B14F-4D97-AF65-F5344CB8AC3E}">
        <p14:creationId xmlns:p14="http://schemas.microsoft.com/office/powerpoint/2010/main" val="417149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35C9-642D-4163-B5F3-6A12444C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Vim &amp; </a:t>
            </a:r>
            <a:r>
              <a:rPr lang="en-AU" dirty="0" err="1"/>
              <a:t>Tmux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578C7-515F-4DD6-ABC2-363E5EC4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43" y="1905000"/>
            <a:ext cx="583011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80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C73D-80F7-4888-B4B7-6B21C1B3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Zsh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7216-DD4C-4DD7-87FC-35A19942F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597099" cy="3777622"/>
          </a:xfrm>
        </p:spPr>
        <p:txBody>
          <a:bodyPr/>
          <a:lstStyle/>
          <a:p>
            <a:r>
              <a:rPr lang="en-AU" dirty="0"/>
              <a:t>A better shell. </a:t>
            </a:r>
          </a:p>
          <a:p>
            <a:r>
              <a:rPr lang="en-AU" dirty="0"/>
              <a:t>Works on Linux, Mac, Windows (WSL)…!</a:t>
            </a:r>
          </a:p>
          <a:p>
            <a:endParaRPr lang="en-AU" dirty="0"/>
          </a:p>
          <a:p>
            <a:r>
              <a:rPr lang="en-AU" dirty="0"/>
              <a:t>Autocomplete</a:t>
            </a:r>
          </a:p>
          <a:p>
            <a:r>
              <a:rPr lang="en-AU" dirty="0"/>
              <a:t>Git shortcuts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2EC38-0D1E-4A85-8E46-0BA2858C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24" y="797666"/>
            <a:ext cx="4977166" cy="5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72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DC0A6-6E97-4647-BAAA-53D304CF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Vim in the browser!?!? (</a:t>
            </a:r>
            <a:r>
              <a:rPr lang="en-AU" dirty="0" err="1"/>
              <a:t>Vimium</a:t>
            </a:r>
            <a:r>
              <a:rPr lang="en-AU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51081D-50F6-4435-8AE2-5DA767C5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7" y="1976437"/>
            <a:ext cx="29051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67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A7A5-0607-4F85-884C-AF01E3C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Caveats to using 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6BD9-F811-4CC1-8203-2E1600B3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5516210" cy="3777622"/>
          </a:xfrm>
        </p:spPr>
        <p:txBody>
          <a:bodyPr/>
          <a:lstStyle/>
          <a:p>
            <a:r>
              <a:rPr lang="en-AU" dirty="0"/>
              <a:t>Live debugging is hard… but there are other ways around it…</a:t>
            </a:r>
          </a:p>
          <a:p>
            <a:r>
              <a:rPr lang="en-AU" dirty="0"/>
              <a:t>Installing your vim plugins and config on a new machine takes a bit longer than installing a single </a:t>
            </a:r>
            <a:r>
              <a:rPr lang="en-AU" dirty="0" err="1"/>
              <a:t>VSCode</a:t>
            </a:r>
            <a:r>
              <a:rPr lang="en-AU" dirty="0"/>
              <a:t> installer. </a:t>
            </a:r>
          </a:p>
          <a:p>
            <a:r>
              <a:rPr lang="en-AU" dirty="0"/>
              <a:t>Massive productivity drop at the start. </a:t>
            </a:r>
          </a:p>
          <a:p>
            <a:pPr lvl="1"/>
            <a:r>
              <a:rPr lang="en-AU" dirty="0"/>
              <a:t>Learning all the basic shortcuts takes time…</a:t>
            </a:r>
          </a:p>
          <a:p>
            <a:pPr lvl="1"/>
            <a:r>
              <a:rPr lang="en-AU" dirty="0"/>
              <a:t>Learning all the plugins takes time…</a:t>
            </a:r>
          </a:p>
          <a:p>
            <a:pPr lvl="1"/>
            <a:r>
              <a:rPr lang="en-AU" dirty="0"/>
              <a:t>Configuring your new keymaps takes time… 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5CAD6-000A-4430-8D1C-B97CAF87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90" y="869156"/>
            <a:ext cx="3600334" cy="5119687"/>
          </a:xfrm>
          <a:prstGeom prst="rect">
            <a:avLst/>
          </a:prstGeom>
        </p:spPr>
      </p:pic>
      <p:pic>
        <p:nvPicPr>
          <p:cNvPr id="6" name="Picture 2" descr="Why I love Vim: It's the lesser-known features that make it so amazing | by  Amit Kulkarni | freeCodeCamp.org | Medium">
            <a:extLst>
              <a:ext uri="{FF2B5EF4-FFF2-40B4-BE49-F238E27FC236}">
                <a16:creationId xmlns:a16="http://schemas.microsoft.com/office/drawing/2014/main" id="{42251090-7C00-43C9-9EAC-9ACDDDBE5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4603">
            <a:off x="8962390" y="1095999"/>
            <a:ext cx="2157333" cy="16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8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135-E277-4143-872D-B0CC5D00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schedule tonight…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82A3A-A905-4933-B758-CC70E789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86796"/>
          </a:xfrm>
        </p:spPr>
        <p:txBody>
          <a:bodyPr>
            <a:normAutofit/>
          </a:bodyPr>
          <a:lstStyle/>
          <a:p>
            <a:r>
              <a:rPr lang="en-AU" dirty="0"/>
              <a:t>What is Vim? </a:t>
            </a:r>
          </a:p>
          <a:p>
            <a:r>
              <a:rPr lang="en-AU" dirty="0"/>
              <a:t>Why use Vim? </a:t>
            </a:r>
          </a:p>
          <a:p>
            <a:r>
              <a:rPr lang="en-AU" dirty="0"/>
              <a:t>Vim crash course</a:t>
            </a:r>
          </a:p>
          <a:p>
            <a:r>
              <a:rPr lang="en-AU" dirty="0"/>
              <a:t>Tips to make Vim more useable!</a:t>
            </a:r>
          </a:p>
          <a:p>
            <a:pPr lvl="1"/>
            <a:r>
              <a:rPr lang="en-AU" dirty="0"/>
              <a:t>Plugins</a:t>
            </a:r>
          </a:p>
          <a:p>
            <a:pPr lvl="1"/>
            <a:r>
              <a:rPr lang="en-AU" dirty="0"/>
              <a:t>Computer settings</a:t>
            </a:r>
          </a:p>
          <a:p>
            <a:r>
              <a:rPr lang="en-AU" dirty="0" err="1"/>
              <a:t>Tmux</a:t>
            </a:r>
            <a:endParaRPr lang="en-AU" dirty="0"/>
          </a:p>
          <a:p>
            <a:r>
              <a:rPr lang="en-AU" dirty="0"/>
              <a:t>Quality of life shell tweaks</a:t>
            </a:r>
          </a:p>
          <a:p>
            <a:r>
              <a:rPr lang="en-AU" dirty="0"/>
              <a:t>Caveats</a:t>
            </a:r>
          </a:p>
          <a:p>
            <a:r>
              <a:rPr lang="en-AU" dirty="0"/>
              <a:t>Closing</a:t>
            </a:r>
          </a:p>
        </p:txBody>
      </p:sp>
      <p:pic>
        <p:nvPicPr>
          <p:cNvPr id="4" name="Picture 2" descr="Vim (text editor) - Wikipedia">
            <a:extLst>
              <a:ext uri="{FF2B5EF4-FFF2-40B4-BE49-F238E27FC236}">
                <a16:creationId xmlns:a16="http://schemas.microsoft.com/office/drawing/2014/main" id="{ECB784E4-9E09-44AD-A5D0-CC873B749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80" y="2017190"/>
            <a:ext cx="2931054" cy="29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8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B435-4C09-4273-A405-BB303891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1A75-296D-45D6-8E92-F7220BE2B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4658255" cy="3777622"/>
          </a:xfrm>
        </p:spPr>
        <p:txBody>
          <a:bodyPr/>
          <a:lstStyle/>
          <a:p>
            <a:r>
              <a:rPr lang="en-AU" dirty="0"/>
              <a:t>Vim is HARD to get started with. </a:t>
            </a:r>
          </a:p>
          <a:p>
            <a:pPr lvl="1"/>
            <a:r>
              <a:rPr lang="en-AU" dirty="0"/>
              <a:t>But it’s a long term investment on your hands (and girlfriend 😉). </a:t>
            </a:r>
          </a:p>
          <a:p>
            <a:pPr lvl="1"/>
            <a:r>
              <a:rPr lang="en-AU" dirty="0"/>
              <a:t>Always look for easier ways to do things.</a:t>
            </a:r>
          </a:p>
          <a:p>
            <a:r>
              <a:rPr lang="en-AU" dirty="0"/>
              <a:t>Once you see the light, once you come out of the other side of the tunnel, you will emerge a new, woke coder.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79DEC-6896-40D5-AE31-924CE997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90" y="1168677"/>
            <a:ext cx="4520645" cy="45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7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90AF-6DAC-4027-94C9-16965B36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CD7B-BFD6-459A-BBFE-F3D8163E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`</a:t>
            </a:r>
            <a:r>
              <a:rPr lang="en-AU" sz="2400" dirty="0" err="1"/>
              <a:t>vimtutor</a:t>
            </a:r>
            <a:r>
              <a:rPr lang="en-AU" sz="2400" dirty="0"/>
              <a:t>`</a:t>
            </a:r>
          </a:p>
          <a:p>
            <a:r>
              <a:rPr lang="en-AU" sz="2400" dirty="0"/>
              <a:t>This talk’s recording</a:t>
            </a:r>
          </a:p>
          <a:p>
            <a:r>
              <a:rPr lang="en-AU" sz="2400" dirty="0">
                <a:hlinkClick r:id="rId2"/>
              </a:rPr>
              <a:t>The </a:t>
            </a:r>
            <a:r>
              <a:rPr lang="en-AU" sz="2400" dirty="0" err="1">
                <a:hlinkClick r:id="rId2"/>
              </a:rPr>
              <a:t>Primeagen</a:t>
            </a:r>
            <a:r>
              <a:rPr lang="en-AU" sz="2400" dirty="0">
                <a:hlinkClick r:id="rId2"/>
              </a:rPr>
              <a:t> </a:t>
            </a:r>
            <a:endParaRPr lang="en-AU" sz="2400" dirty="0"/>
          </a:p>
          <a:p>
            <a:r>
              <a:rPr lang="en-AU" sz="2400" dirty="0">
                <a:hlinkClick r:id="rId3"/>
              </a:rPr>
              <a:t>https://vim-adventures.com/</a:t>
            </a:r>
            <a:endParaRPr lang="en-AU" sz="2400" dirty="0"/>
          </a:p>
          <a:p>
            <a:r>
              <a:rPr lang="en-AU" sz="2400" dirty="0"/>
              <a:t>Vim talk v2 ??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73777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C368-2167-4534-9DFF-D31E6DA0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8734-E2F3-4CCB-94D0-3D4402C94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Q&amp;A time</a:t>
            </a:r>
          </a:p>
        </p:txBody>
      </p:sp>
    </p:spTree>
    <p:extLst>
      <p:ext uri="{BB962C8B-B14F-4D97-AF65-F5344CB8AC3E}">
        <p14:creationId xmlns:p14="http://schemas.microsoft.com/office/powerpoint/2010/main" val="199485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2C30-2138-47F2-A442-1F40993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VIM?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B67532-4C6E-4A40-9755-46135A04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68737"/>
            <a:ext cx="8915400" cy="4588179"/>
          </a:xfrm>
        </p:spPr>
        <p:txBody>
          <a:bodyPr>
            <a:normAutofit/>
          </a:bodyPr>
          <a:lstStyle/>
          <a:p>
            <a:r>
              <a:rPr lang="en-AU" dirty="0"/>
              <a:t>A text editor!</a:t>
            </a:r>
          </a:p>
          <a:p>
            <a:pPr lvl="1"/>
            <a:r>
              <a:rPr lang="en-AU" dirty="0"/>
              <a:t>Edits anything that is stored as raw text</a:t>
            </a:r>
          </a:p>
          <a:p>
            <a:pPr lvl="1"/>
            <a:r>
              <a:rPr lang="en-AU" dirty="0"/>
              <a:t>E.g.</a:t>
            </a:r>
          </a:p>
          <a:p>
            <a:pPr lvl="2"/>
            <a:r>
              <a:rPr lang="en-AU" dirty="0"/>
              <a:t>Text files</a:t>
            </a:r>
          </a:p>
          <a:p>
            <a:pPr lvl="2"/>
            <a:r>
              <a:rPr lang="en-AU" dirty="0"/>
              <a:t>CSV files</a:t>
            </a:r>
          </a:p>
          <a:p>
            <a:pPr lvl="2"/>
            <a:r>
              <a:rPr lang="en-AU" dirty="0"/>
              <a:t>Markdown files</a:t>
            </a:r>
          </a:p>
          <a:p>
            <a:pPr lvl="2"/>
            <a:r>
              <a:rPr lang="en-AU" dirty="0"/>
              <a:t>Source code (no matter the language!)</a:t>
            </a:r>
          </a:p>
          <a:p>
            <a:pPr lvl="2"/>
            <a:r>
              <a:rPr lang="en-AU" dirty="0"/>
              <a:t>Latex files</a:t>
            </a:r>
          </a:p>
          <a:p>
            <a:pPr lvl="2"/>
            <a:r>
              <a:rPr lang="en-AU" dirty="0"/>
              <a:t>…</a:t>
            </a:r>
          </a:p>
          <a:p>
            <a:pPr lvl="2"/>
            <a:r>
              <a:rPr lang="en-AU" dirty="0"/>
              <a:t>…</a:t>
            </a:r>
          </a:p>
          <a:p>
            <a:pPr lvl="2"/>
            <a:r>
              <a:rPr lang="en-AU" dirty="0"/>
              <a:t>…</a:t>
            </a:r>
          </a:p>
          <a:p>
            <a:pPr lvl="2"/>
            <a:endParaRPr lang="en-AU" dirty="0"/>
          </a:p>
          <a:p>
            <a:pPr marL="914400" lvl="2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5FAA2-F0B0-40F1-B57E-9B55CC32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55" y="452890"/>
            <a:ext cx="2248214" cy="7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A1BCF-030E-48A9-9D9C-B99D0FDF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55" y="1272351"/>
            <a:ext cx="3448050" cy="111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6509F-8DA4-4537-BBFA-ABB069AD8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255" y="2505990"/>
            <a:ext cx="3224377" cy="1662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9ED4B-EA74-42D0-863D-9B73733DD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255" y="4273298"/>
            <a:ext cx="3609065" cy="17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1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13E1-E50E-4624-AEA8-52B3CC19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But what is a </a:t>
            </a:r>
            <a:r>
              <a:rPr lang="en-AU" i="1" u="sng" dirty="0"/>
              <a:t>text file</a:t>
            </a:r>
            <a:r>
              <a:rPr lang="en-AU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01EF-6A68-4AF3-AD27-723BABAC2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158660"/>
            <a:ext cx="5249863" cy="4453897"/>
          </a:xfrm>
        </p:spPr>
        <p:txBody>
          <a:bodyPr/>
          <a:lstStyle/>
          <a:p>
            <a:r>
              <a:rPr lang="en-AU" dirty="0"/>
              <a:t>Raw text.	</a:t>
            </a:r>
          </a:p>
          <a:p>
            <a:pPr lvl="1"/>
            <a:r>
              <a:rPr lang="en-AU" dirty="0"/>
              <a:t>Letters, numbers, symbols, etc. </a:t>
            </a:r>
          </a:p>
          <a:p>
            <a:pPr lvl="1"/>
            <a:r>
              <a:rPr lang="en-AU" dirty="0"/>
              <a:t>No images, fancy colouring, groupings, etc. 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What about binary files?</a:t>
            </a:r>
          </a:p>
          <a:p>
            <a:pPr lvl="1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15BAC-896E-42C2-99AE-2851D38C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962" y="0"/>
            <a:ext cx="2268225" cy="226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CAD64-29F7-4E17-A371-F7185218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962" y="2388256"/>
            <a:ext cx="3096616" cy="998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F87C0-D80B-4332-8543-492AB5FD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962" y="3460107"/>
            <a:ext cx="2895740" cy="14928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CBBA39-97A8-4DD6-985A-F5D7DCB69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962" y="5025944"/>
            <a:ext cx="3241220" cy="15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7704-8478-4595-B085-6B5561D8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87FF-D68E-4814-ADA4-593C38CD3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3F0D6-3F33-4B43-8431-1B063467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3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C360-021A-4DA9-ADC4-7DC7834D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Why learn to edit </a:t>
            </a:r>
            <a:r>
              <a:rPr lang="en-AU" sz="2800" i="1" dirty="0"/>
              <a:t>text </a:t>
            </a:r>
            <a:r>
              <a:rPr lang="en-AU" sz="2800" dirty="0"/>
              <a:t>files when we have “better” software?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B9B1-7BAE-45F2-B3FD-DE0140CF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Text files:</a:t>
            </a:r>
          </a:p>
          <a:p>
            <a:pPr lvl="1"/>
            <a:r>
              <a:rPr lang="en-AU" dirty="0"/>
              <a:t>Will never disappear. </a:t>
            </a:r>
          </a:p>
          <a:p>
            <a:pPr lvl="1"/>
            <a:r>
              <a:rPr lang="en-AU" dirty="0"/>
              <a:t>Fully standardised across the world. </a:t>
            </a:r>
          </a:p>
          <a:p>
            <a:pPr lvl="1"/>
            <a:r>
              <a:rPr lang="en-AU" dirty="0"/>
              <a:t>Viewable and editable by any format abiding editor. </a:t>
            </a:r>
          </a:p>
          <a:p>
            <a:pPr lvl="1"/>
            <a:endParaRPr lang="en-AU" dirty="0"/>
          </a:p>
          <a:p>
            <a:r>
              <a:rPr lang="en-AU" dirty="0"/>
              <a:t>Binary files:</a:t>
            </a:r>
          </a:p>
          <a:p>
            <a:pPr lvl="1"/>
            <a:r>
              <a:rPr lang="en-AU" dirty="0"/>
              <a:t>Regularly change versions, format, styles, contents.</a:t>
            </a:r>
          </a:p>
          <a:p>
            <a:pPr lvl="1"/>
            <a:r>
              <a:rPr lang="en-AU" dirty="0"/>
              <a:t>Hide away your actual contents in binary form. </a:t>
            </a:r>
          </a:p>
          <a:p>
            <a:pPr lvl="1"/>
            <a:r>
              <a:rPr lang="en-AU" dirty="0"/>
              <a:t>You’re at the mercy of the software provider. </a:t>
            </a:r>
          </a:p>
          <a:p>
            <a:pPr lvl="1"/>
            <a:r>
              <a:rPr lang="en-AU" dirty="0"/>
              <a:t>(This is not to say that binary files are bad, or that proprietary software is bad)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51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2C30-2138-47F2-A442-1F40993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VIM?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B67532-4C6E-4A40-9755-46135A04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21955"/>
            <a:ext cx="8915400" cy="3777622"/>
          </a:xfrm>
        </p:spPr>
        <p:txBody>
          <a:bodyPr/>
          <a:lstStyle/>
          <a:p>
            <a:r>
              <a:rPr lang="en-AU" dirty="0"/>
              <a:t>A text editor!</a:t>
            </a:r>
          </a:p>
          <a:p>
            <a:r>
              <a:rPr lang="en-AU" dirty="0"/>
              <a:t>Essentially, the same function as:</a:t>
            </a:r>
          </a:p>
        </p:txBody>
      </p:sp>
      <p:pic>
        <p:nvPicPr>
          <p:cNvPr id="1028" name="Picture 4" descr="Visual Studio Code - Wikipedia">
            <a:extLst>
              <a:ext uri="{FF2B5EF4-FFF2-40B4-BE49-F238E27FC236}">
                <a16:creationId xmlns:a16="http://schemas.microsoft.com/office/drawing/2014/main" id="{B5ABB625-DAB1-4910-BC9C-B72C1012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81" y="2737200"/>
            <a:ext cx="1663601" cy="16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om Text Editor PNG - Atom Text Editor Icon, Atom Text Editor Logo, Atom  Text Editor Mac Os On Vm, Atom Text Editor Mac, Atom Text Editor Python  Console. - CleanPNG / KissPNG">
            <a:extLst>
              <a:ext uri="{FF2B5EF4-FFF2-40B4-BE49-F238E27FC236}">
                <a16:creationId xmlns:a16="http://schemas.microsoft.com/office/drawing/2014/main" id="{14E106FD-7D56-415E-86A7-013D3377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521" y="2620817"/>
            <a:ext cx="1779984" cy="177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tepad | HTML &amp; CSS Wiki | Fandom">
            <a:extLst>
              <a:ext uri="{FF2B5EF4-FFF2-40B4-BE49-F238E27FC236}">
                <a16:creationId xmlns:a16="http://schemas.microsoft.com/office/drawing/2014/main" id="{AD388910-B326-42B5-846B-2F37D5BB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81" y="2675287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IntelliJ IDEA: The Capable &amp; Ergonomic Java IDE by JetBrains">
            <a:extLst>
              <a:ext uri="{FF2B5EF4-FFF2-40B4-BE49-F238E27FC236}">
                <a16:creationId xmlns:a16="http://schemas.microsoft.com/office/drawing/2014/main" id="{279A5F0B-6D26-4279-AD4D-44F003EE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44" y="2648201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Logo Background png download - 500*500 - Free Transparent Eclipse  png Download. - CleanPNG / KissPNG">
            <a:extLst>
              <a:ext uri="{FF2B5EF4-FFF2-40B4-BE49-F238E27FC236}">
                <a16:creationId xmlns:a16="http://schemas.microsoft.com/office/drawing/2014/main" id="{16A6BC11-A6AF-4835-975E-3F22B785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11" y="4487932"/>
            <a:ext cx="226314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ublime Text Text Editor MacOS Source Code Editor, PNG, 512x512px, Sublime  Text, Brand, Comment, Computer Software,">
            <a:extLst>
              <a:ext uri="{FF2B5EF4-FFF2-40B4-BE49-F238E27FC236}">
                <a16:creationId xmlns:a16="http://schemas.microsoft.com/office/drawing/2014/main" id="{D144D487-B070-4416-BCF9-675587BC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010" y="4492411"/>
            <a:ext cx="2272315" cy="141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Notepad++">
            <a:extLst>
              <a:ext uri="{FF2B5EF4-FFF2-40B4-BE49-F238E27FC236}">
                <a16:creationId xmlns:a16="http://schemas.microsoft.com/office/drawing/2014/main" id="{10628E42-EC82-4EA8-B2F2-5CAC8A98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394" y="4468514"/>
            <a:ext cx="1663601" cy="14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A826978-F64C-429A-9B84-8BF072CEE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51" y="4487932"/>
            <a:ext cx="1423290" cy="14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F6123-6AC2-4D7C-A816-6F6C79C21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48" y="1131599"/>
            <a:ext cx="8259703" cy="45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8603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1477</TotalTime>
  <Words>819</Words>
  <Application>Microsoft Office PowerPoint</Application>
  <PresentationFormat>Widescreen</PresentationFormat>
  <Paragraphs>164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Wingdings 3</vt:lpstr>
      <vt:lpstr>Wisp</vt:lpstr>
      <vt:lpstr>         go brrr</vt:lpstr>
      <vt:lpstr>About me</vt:lpstr>
      <vt:lpstr>The schedule tonight… </vt:lpstr>
      <vt:lpstr>What is VIM?</vt:lpstr>
      <vt:lpstr>But what is a text file?</vt:lpstr>
      <vt:lpstr>PowerPoint Presentation</vt:lpstr>
      <vt:lpstr>Why learn to edit text files when we have “better” software?</vt:lpstr>
      <vt:lpstr>What is VIM?</vt:lpstr>
      <vt:lpstr>PowerPoint Presentation</vt:lpstr>
      <vt:lpstr>PowerPoint Presentation</vt:lpstr>
      <vt:lpstr>PowerPoint Presentation</vt:lpstr>
      <vt:lpstr>Let’s get started!</vt:lpstr>
      <vt:lpstr>PowerPoint Presentation</vt:lpstr>
      <vt:lpstr>PowerPoint Presentation</vt:lpstr>
      <vt:lpstr>The goal tonight</vt:lpstr>
      <vt:lpstr>How to get the most out of this talk… </vt:lpstr>
      <vt:lpstr>Let’s actually get started…!</vt:lpstr>
      <vt:lpstr>PowerPoint Presentation</vt:lpstr>
      <vt:lpstr>A great way to practise… Vim-be-good</vt:lpstr>
      <vt:lpstr>5 minute break!</vt:lpstr>
      <vt:lpstr>More complex Vim…</vt:lpstr>
      <vt:lpstr>5 minute break!</vt:lpstr>
      <vt:lpstr>Tips before learning Vim yourself</vt:lpstr>
      <vt:lpstr>Plugins</vt:lpstr>
      <vt:lpstr>Other niceties… </vt:lpstr>
      <vt:lpstr>Vim &amp; Tmux</vt:lpstr>
      <vt:lpstr>Zsh</vt:lpstr>
      <vt:lpstr>Vim in the browser!?!? (Vimium)</vt:lpstr>
      <vt:lpstr>Caveats to using Vim</vt:lpstr>
      <vt:lpstr>Closing</vt:lpstr>
      <vt:lpstr>Further study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INFO1110 Seminar!</dc:title>
  <dc:creator>Victor</dc:creator>
  <cp:lastModifiedBy>Victor Kuo</cp:lastModifiedBy>
  <cp:revision>225</cp:revision>
  <cp:lastPrinted>2020-02-24T23:40:27Z</cp:lastPrinted>
  <dcterms:created xsi:type="dcterms:W3CDTF">2020-02-24T08:32:08Z</dcterms:created>
  <dcterms:modified xsi:type="dcterms:W3CDTF">2021-04-13T07:33:15Z</dcterms:modified>
</cp:coreProperties>
</file>